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re Karaduman" initials="" lastIdx="1" clrIdx="0">
    <p:extLst>
      <p:ext uri="{19B8F6BF-5375-455C-9EA6-DF929625EA0E}">
        <p15:presenceInfo xmlns:p15="http://schemas.microsoft.com/office/powerpoint/2012/main" userId="13223947f1ba47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6C25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1F28A0-F8FA-4EA3-611E-13066D5CAF48}"/>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9EF0704-B803-87BA-B97D-E9CF9FC06C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5AB7216-8867-886A-C6B5-4901B1F5FC32}"/>
              </a:ext>
            </a:extLst>
          </p:cNvPr>
          <p:cNvSpPr>
            <a:spLocks noGrp="1"/>
          </p:cNvSpPr>
          <p:nvPr>
            <p:ph type="dt" sz="half" idx="10"/>
          </p:nvPr>
        </p:nvSpPr>
        <p:spPr/>
        <p:txBody>
          <a:bodyPr/>
          <a:lstStyle/>
          <a:p>
            <a:fld id="{E06021BC-6D33-4867-A321-BC0A86C71D11}" type="datetimeFigureOut">
              <a:rPr lang="tr-TR" smtClean="0"/>
              <a:t>24.10.2023</a:t>
            </a:fld>
            <a:endParaRPr lang="tr-TR"/>
          </a:p>
        </p:txBody>
      </p:sp>
      <p:sp>
        <p:nvSpPr>
          <p:cNvPr id="5" name="Alt Bilgi Yer Tutucusu 4">
            <a:extLst>
              <a:ext uri="{FF2B5EF4-FFF2-40B4-BE49-F238E27FC236}">
                <a16:creationId xmlns:a16="http://schemas.microsoft.com/office/drawing/2014/main" id="{DA98CDD8-6DCD-A54D-5654-57D6EE5670F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3434E29-314B-829A-8DB3-0F892C4D71B3}"/>
              </a:ext>
            </a:extLst>
          </p:cNvPr>
          <p:cNvSpPr>
            <a:spLocks noGrp="1"/>
          </p:cNvSpPr>
          <p:nvPr>
            <p:ph type="sldNum" sz="quarter" idx="12"/>
          </p:nvPr>
        </p:nvSpPr>
        <p:spPr/>
        <p:txBody>
          <a:bodyPr/>
          <a:lstStyle/>
          <a:p>
            <a:fld id="{460B1B4C-1A70-427D-960B-F2E59B92B7C5}" type="slidenum">
              <a:rPr lang="tr-TR" smtClean="0"/>
              <a:t>‹#›</a:t>
            </a:fld>
            <a:endParaRPr lang="tr-TR"/>
          </a:p>
        </p:txBody>
      </p:sp>
    </p:spTree>
    <p:extLst>
      <p:ext uri="{BB962C8B-B14F-4D97-AF65-F5344CB8AC3E}">
        <p14:creationId xmlns:p14="http://schemas.microsoft.com/office/powerpoint/2010/main" val="3812827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128CE9-4ADB-3804-BEF9-B0948BEC77B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8F891612-100F-DA44-D77C-B00D6CBED4A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59826CF-7BA2-452F-BA9E-66FA38E449E4}"/>
              </a:ext>
            </a:extLst>
          </p:cNvPr>
          <p:cNvSpPr>
            <a:spLocks noGrp="1"/>
          </p:cNvSpPr>
          <p:nvPr>
            <p:ph type="dt" sz="half" idx="10"/>
          </p:nvPr>
        </p:nvSpPr>
        <p:spPr/>
        <p:txBody>
          <a:bodyPr/>
          <a:lstStyle/>
          <a:p>
            <a:fld id="{E06021BC-6D33-4867-A321-BC0A86C71D11}" type="datetimeFigureOut">
              <a:rPr lang="tr-TR" smtClean="0"/>
              <a:t>24.10.2023</a:t>
            </a:fld>
            <a:endParaRPr lang="tr-TR"/>
          </a:p>
        </p:txBody>
      </p:sp>
      <p:sp>
        <p:nvSpPr>
          <p:cNvPr id="5" name="Alt Bilgi Yer Tutucusu 4">
            <a:extLst>
              <a:ext uri="{FF2B5EF4-FFF2-40B4-BE49-F238E27FC236}">
                <a16:creationId xmlns:a16="http://schemas.microsoft.com/office/drawing/2014/main" id="{6298DB50-A367-CB69-6389-32F8E2C60CD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28A1C70-D58A-0D49-30D6-7E82B6126982}"/>
              </a:ext>
            </a:extLst>
          </p:cNvPr>
          <p:cNvSpPr>
            <a:spLocks noGrp="1"/>
          </p:cNvSpPr>
          <p:nvPr>
            <p:ph type="sldNum" sz="quarter" idx="12"/>
          </p:nvPr>
        </p:nvSpPr>
        <p:spPr/>
        <p:txBody>
          <a:bodyPr/>
          <a:lstStyle/>
          <a:p>
            <a:fld id="{460B1B4C-1A70-427D-960B-F2E59B92B7C5}" type="slidenum">
              <a:rPr lang="tr-TR" smtClean="0"/>
              <a:t>‹#›</a:t>
            </a:fld>
            <a:endParaRPr lang="tr-TR"/>
          </a:p>
        </p:txBody>
      </p:sp>
    </p:spTree>
    <p:extLst>
      <p:ext uri="{BB962C8B-B14F-4D97-AF65-F5344CB8AC3E}">
        <p14:creationId xmlns:p14="http://schemas.microsoft.com/office/powerpoint/2010/main" val="2799474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99B1041-1DEC-1DDB-6894-00D918FC371B}"/>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E936405C-09BE-7D47-EA01-7112887A560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6B9EDB7-88CD-5E2F-6C10-FFA46BD194F7}"/>
              </a:ext>
            </a:extLst>
          </p:cNvPr>
          <p:cNvSpPr>
            <a:spLocks noGrp="1"/>
          </p:cNvSpPr>
          <p:nvPr>
            <p:ph type="dt" sz="half" idx="10"/>
          </p:nvPr>
        </p:nvSpPr>
        <p:spPr/>
        <p:txBody>
          <a:bodyPr/>
          <a:lstStyle/>
          <a:p>
            <a:fld id="{E06021BC-6D33-4867-A321-BC0A86C71D11}" type="datetimeFigureOut">
              <a:rPr lang="tr-TR" smtClean="0"/>
              <a:t>24.10.2023</a:t>
            </a:fld>
            <a:endParaRPr lang="tr-TR"/>
          </a:p>
        </p:txBody>
      </p:sp>
      <p:sp>
        <p:nvSpPr>
          <p:cNvPr id="5" name="Alt Bilgi Yer Tutucusu 4">
            <a:extLst>
              <a:ext uri="{FF2B5EF4-FFF2-40B4-BE49-F238E27FC236}">
                <a16:creationId xmlns:a16="http://schemas.microsoft.com/office/drawing/2014/main" id="{C74F29BD-1E49-4C57-E701-3112EB25260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F6F2108-0AE8-BDF7-5991-42573F49EB73}"/>
              </a:ext>
            </a:extLst>
          </p:cNvPr>
          <p:cNvSpPr>
            <a:spLocks noGrp="1"/>
          </p:cNvSpPr>
          <p:nvPr>
            <p:ph type="sldNum" sz="quarter" idx="12"/>
          </p:nvPr>
        </p:nvSpPr>
        <p:spPr/>
        <p:txBody>
          <a:bodyPr/>
          <a:lstStyle/>
          <a:p>
            <a:fld id="{460B1B4C-1A70-427D-960B-F2E59B92B7C5}" type="slidenum">
              <a:rPr lang="tr-TR" smtClean="0"/>
              <a:t>‹#›</a:t>
            </a:fld>
            <a:endParaRPr lang="tr-TR"/>
          </a:p>
        </p:txBody>
      </p:sp>
    </p:spTree>
    <p:extLst>
      <p:ext uri="{BB962C8B-B14F-4D97-AF65-F5344CB8AC3E}">
        <p14:creationId xmlns:p14="http://schemas.microsoft.com/office/powerpoint/2010/main" val="3360788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5EB50A-0633-4C69-1043-BB4DAA04090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BEEC994-0C5F-4A9F-2C13-39358C189555}"/>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33ECF15-4B62-E9D0-BDC0-A3996793B32D}"/>
              </a:ext>
            </a:extLst>
          </p:cNvPr>
          <p:cNvSpPr>
            <a:spLocks noGrp="1"/>
          </p:cNvSpPr>
          <p:nvPr>
            <p:ph type="dt" sz="half" idx="10"/>
          </p:nvPr>
        </p:nvSpPr>
        <p:spPr/>
        <p:txBody>
          <a:bodyPr/>
          <a:lstStyle/>
          <a:p>
            <a:fld id="{E06021BC-6D33-4867-A321-BC0A86C71D11}" type="datetimeFigureOut">
              <a:rPr lang="tr-TR" smtClean="0"/>
              <a:t>24.10.2023</a:t>
            </a:fld>
            <a:endParaRPr lang="tr-TR"/>
          </a:p>
        </p:txBody>
      </p:sp>
      <p:sp>
        <p:nvSpPr>
          <p:cNvPr id="5" name="Alt Bilgi Yer Tutucusu 4">
            <a:extLst>
              <a:ext uri="{FF2B5EF4-FFF2-40B4-BE49-F238E27FC236}">
                <a16:creationId xmlns:a16="http://schemas.microsoft.com/office/drawing/2014/main" id="{8D55A680-B0EE-3BBC-D84F-C85772B556D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139CDD2-CE45-DD37-0E77-F36A21FB4E77}"/>
              </a:ext>
            </a:extLst>
          </p:cNvPr>
          <p:cNvSpPr>
            <a:spLocks noGrp="1"/>
          </p:cNvSpPr>
          <p:nvPr>
            <p:ph type="sldNum" sz="quarter" idx="12"/>
          </p:nvPr>
        </p:nvSpPr>
        <p:spPr/>
        <p:txBody>
          <a:bodyPr/>
          <a:lstStyle/>
          <a:p>
            <a:fld id="{460B1B4C-1A70-427D-960B-F2E59B92B7C5}" type="slidenum">
              <a:rPr lang="tr-TR" smtClean="0"/>
              <a:t>‹#›</a:t>
            </a:fld>
            <a:endParaRPr lang="tr-TR"/>
          </a:p>
        </p:txBody>
      </p:sp>
    </p:spTree>
    <p:extLst>
      <p:ext uri="{BB962C8B-B14F-4D97-AF65-F5344CB8AC3E}">
        <p14:creationId xmlns:p14="http://schemas.microsoft.com/office/powerpoint/2010/main" val="3814673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420DCB-C964-C1FB-8B3F-24423609019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6A27E96-04AE-0C82-9D1E-809EA9CA5F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FCB8AA0B-78A5-C048-0CC6-9C6E62066770}"/>
              </a:ext>
            </a:extLst>
          </p:cNvPr>
          <p:cNvSpPr>
            <a:spLocks noGrp="1"/>
          </p:cNvSpPr>
          <p:nvPr>
            <p:ph type="dt" sz="half" idx="10"/>
          </p:nvPr>
        </p:nvSpPr>
        <p:spPr/>
        <p:txBody>
          <a:bodyPr/>
          <a:lstStyle/>
          <a:p>
            <a:fld id="{E06021BC-6D33-4867-A321-BC0A86C71D11}" type="datetimeFigureOut">
              <a:rPr lang="tr-TR" smtClean="0"/>
              <a:t>24.10.2023</a:t>
            </a:fld>
            <a:endParaRPr lang="tr-TR"/>
          </a:p>
        </p:txBody>
      </p:sp>
      <p:sp>
        <p:nvSpPr>
          <p:cNvPr id="5" name="Alt Bilgi Yer Tutucusu 4">
            <a:extLst>
              <a:ext uri="{FF2B5EF4-FFF2-40B4-BE49-F238E27FC236}">
                <a16:creationId xmlns:a16="http://schemas.microsoft.com/office/drawing/2014/main" id="{24F59C4B-DEC5-442C-EC8A-4C513B84415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00DD506-CF01-4AD1-EB73-CC0721B92149}"/>
              </a:ext>
            </a:extLst>
          </p:cNvPr>
          <p:cNvSpPr>
            <a:spLocks noGrp="1"/>
          </p:cNvSpPr>
          <p:nvPr>
            <p:ph type="sldNum" sz="quarter" idx="12"/>
          </p:nvPr>
        </p:nvSpPr>
        <p:spPr/>
        <p:txBody>
          <a:bodyPr/>
          <a:lstStyle/>
          <a:p>
            <a:fld id="{460B1B4C-1A70-427D-960B-F2E59B92B7C5}" type="slidenum">
              <a:rPr lang="tr-TR" smtClean="0"/>
              <a:t>‹#›</a:t>
            </a:fld>
            <a:endParaRPr lang="tr-TR"/>
          </a:p>
        </p:txBody>
      </p:sp>
    </p:spTree>
    <p:extLst>
      <p:ext uri="{BB962C8B-B14F-4D97-AF65-F5344CB8AC3E}">
        <p14:creationId xmlns:p14="http://schemas.microsoft.com/office/powerpoint/2010/main" val="1237458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1FB727-C0CE-B4EF-6DD5-00C4060E43B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2AADC17-8457-E273-0795-0D56F7EB72D1}"/>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AEA045C-BF73-1BD1-B2A7-BE9A79EDF511}"/>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68041423-E21C-99CE-FE59-5A752D8EEC20}"/>
              </a:ext>
            </a:extLst>
          </p:cNvPr>
          <p:cNvSpPr>
            <a:spLocks noGrp="1"/>
          </p:cNvSpPr>
          <p:nvPr>
            <p:ph type="dt" sz="half" idx="10"/>
          </p:nvPr>
        </p:nvSpPr>
        <p:spPr/>
        <p:txBody>
          <a:bodyPr/>
          <a:lstStyle/>
          <a:p>
            <a:fld id="{E06021BC-6D33-4867-A321-BC0A86C71D11}" type="datetimeFigureOut">
              <a:rPr lang="tr-TR" smtClean="0"/>
              <a:t>24.10.2023</a:t>
            </a:fld>
            <a:endParaRPr lang="tr-TR"/>
          </a:p>
        </p:txBody>
      </p:sp>
      <p:sp>
        <p:nvSpPr>
          <p:cNvPr id="6" name="Alt Bilgi Yer Tutucusu 5">
            <a:extLst>
              <a:ext uri="{FF2B5EF4-FFF2-40B4-BE49-F238E27FC236}">
                <a16:creationId xmlns:a16="http://schemas.microsoft.com/office/drawing/2014/main" id="{335B5640-5B90-037A-3498-93B4D97A488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BB9982A-283B-D346-8AC5-895B44079A70}"/>
              </a:ext>
            </a:extLst>
          </p:cNvPr>
          <p:cNvSpPr>
            <a:spLocks noGrp="1"/>
          </p:cNvSpPr>
          <p:nvPr>
            <p:ph type="sldNum" sz="quarter" idx="12"/>
          </p:nvPr>
        </p:nvSpPr>
        <p:spPr/>
        <p:txBody>
          <a:bodyPr/>
          <a:lstStyle/>
          <a:p>
            <a:fld id="{460B1B4C-1A70-427D-960B-F2E59B92B7C5}" type="slidenum">
              <a:rPr lang="tr-TR" smtClean="0"/>
              <a:t>‹#›</a:t>
            </a:fld>
            <a:endParaRPr lang="tr-TR"/>
          </a:p>
        </p:txBody>
      </p:sp>
    </p:spTree>
    <p:extLst>
      <p:ext uri="{BB962C8B-B14F-4D97-AF65-F5344CB8AC3E}">
        <p14:creationId xmlns:p14="http://schemas.microsoft.com/office/powerpoint/2010/main" val="3572733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2E85C4-07F9-083F-70AF-A7D0054B129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9ED686E-1716-CBB8-CA98-79D3640221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A9A0C9B6-6280-337D-64AF-919B1CECEF1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EA29E08D-1FEC-A41F-6D67-C868016A7B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64388A5B-33EC-9EBE-EAF2-93C012D98949}"/>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EBD09AF-90A5-8FAA-0F58-4E8691221DA9}"/>
              </a:ext>
            </a:extLst>
          </p:cNvPr>
          <p:cNvSpPr>
            <a:spLocks noGrp="1"/>
          </p:cNvSpPr>
          <p:nvPr>
            <p:ph type="dt" sz="half" idx="10"/>
          </p:nvPr>
        </p:nvSpPr>
        <p:spPr/>
        <p:txBody>
          <a:bodyPr/>
          <a:lstStyle/>
          <a:p>
            <a:fld id="{E06021BC-6D33-4867-A321-BC0A86C71D11}" type="datetimeFigureOut">
              <a:rPr lang="tr-TR" smtClean="0"/>
              <a:t>24.10.2023</a:t>
            </a:fld>
            <a:endParaRPr lang="tr-TR"/>
          </a:p>
        </p:txBody>
      </p:sp>
      <p:sp>
        <p:nvSpPr>
          <p:cNvPr id="8" name="Alt Bilgi Yer Tutucusu 7">
            <a:extLst>
              <a:ext uri="{FF2B5EF4-FFF2-40B4-BE49-F238E27FC236}">
                <a16:creationId xmlns:a16="http://schemas.microsoft.com/office/drawing/2014/main" id="{D4E13450-4B32-FB71-F87E-62264B6F74E6}"/>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B6D87C32-1554-F7A1-F3F6-E60AF2A73796}"/>
              </a:ext>
            </a:extLst>
          </p:cNvPr>
          <p:cNvSpPr>
            <a:spLocks noGrp="1"/>
          </p:cNvSpPr>
          <p:nvPr>
            <p:ph type="sldNum" sz="quarter" idx="12"/>
          </p:nvPr>
        </p:nvSpPr>
        <p:spPr/>
        <p:txBody>
          <a:bodyPr/>
          <a:lstStyle/>
          <a:p>
            <a:fld id="{460B1B4C-1A70-427D-960B-F2E59B92B7C5}" type="slidenum">
              <a:rPr lang="tr-TR" smtClean="0"/>
              <a:t>‹#›</a:t>
            </a:fld>
            <a:endParaRPr lang="tr-TR"/>
          </a:p>
        </p:txBody>
      </p:sp>
    </p:spTree>
    <p:extLst>
      <p:ext uri="{BB962C8B-B14F-4D97-AF65-F5344CB8AC3E}">
        <p14:creationId xmlns:p14="http://schemas.microsoft.com/office/powerpoint/2010/main" val="670927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600A88-6199-8EEA-58B5-F3C3E4DA947F}"/>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9455287-6C4E-63E2-634A-CDC83949FC63}"/>
              </a:ext>
            </a:extLst>
          </p:cNvPr>
          <p:cNvSpPr>
            <a:spLocks noGrp="1"/>
          </p:cNvSpPr>
          <p:nvPr>
            <p:ph type="dt" sz="half" idx="10"/>
          </p:nvPr>
        </p:nvSpPr>
        <p:spPr/>
        <p:txBody>
          <a:bodyPr/>
          <a:lstStyle/>
          <a:p>
            <a:fld id="{E06021BC-6D33-4867-A321-BC0A86C71D11}" type="datetimeFigureOut">
              <a:rPr lang="tr-TR" smtClean="0"/>
              <a:t>24.10.2023</a:t>
            </a:fld>
            <a:endParaRPr lang="tr-TR"/>
          </a:p>
        </p:txBody>
      </p:sp>
      <p:sp>
        <p:nvSpPr>
          <p:cNvPr id="4" name="Alt Bilgi Yer Tutucusu 3">
            <a:extLst>
              <a:ext uri="{FF2B5EF4-FFF2-40B4-BE49-F238E27FC236}">
                <a16:creationId xmlns:a16="http://schemas.microsoft.com/office/drawing/2014/main" id="{5EE5EEF6-BADE-E787-530A-97F33AC0962C}"/>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7A6E79C1-9194-420B-C13C-2F9C5536293A}"/>
              </a:ext>
            </a:extLst>
          </p:cNvPr>
          <p:cNvSpPr>
            <a:spLocks noGrp="1"/>
          </p:cNvSpPr>
          <p:nvPr>
            <p:ph type="sldNum" sz="quarter" idx="12"/>
          </p:nvPr>
        </p:nvSpPr>
        <p:spPr/>
        <p:txBody>
          <a:bodyPr/>
          <a:lstStyle/>
          <a:p>
            <a:fld id="{460B1B4C-1A70-427D-960B-F2E59B92B7C5}" type="slidenum">
              <a:rPr lang="tr-TR" smtClean="0"/>
              <a:t>‹#›</a:t>
            </a:fld>
            <a:endParaRPr lang="tr-TR"/>
          </a:p>
        </p:txBody>
      </p:sp>
    </p:spTree>
    <p:extLst>
      <p:ext uri="{BB962C8B-B14F-4D97-AF65-F5344CB8AC3E}">
        <p14:creationId xmlns:p14="http://schemas.microsoft.com/office/powerpoint/2010/main" val="152980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54D3394A-44A6-9E68-7191-8BEC87615CE4}"/>
              </a:ext>
            </a:extLst>
          </p:cNvPr>
          <p:cNvSpPr>
            <a:spLocks noGrp="1"/>
          </p:cNvSpPr>
          <p:nvPr>
            <p:ph type="dt" sz="half" idx="10"/>
          </p:nvPr>
        </p:nvSpPr>
        <p:spPr/>
        <p:txBody>
          <a:bodyPr/>
          <a:lstStyle/>
          <a:p>
            <a:fld id="{E06021BC-6D33-4867-A321-BC0A86C71D11}" type="datetimeFigureOut">
              <a:rPr lang="tr-TR" smtClean="0"/>
              <a:t>24.10.2023</a:t>
            </a:fld>
            <a:endParaRPr lang="tr-TR"/>
          </a:p>
        </p:txBody>
      </p:sp>
      <p:sp>
        <p:nvSpPr>
          <p:cNvPr id="3" name="Alt Bilgi Yer Tutucusu 2">
            <a:extLst>
              <a:ext uri="{FF2B5EF4-FFF2-40B4-BE49-F238E27FC236}">
                <a16:creationId xmlns:a16="http://schemas.microsoft.com/office/drawing/2014/main" id="{7332DDF6-36D6-6CCE-5834-0A7102B4116E}"/>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B171E2A1-7FBE-E11E-4791-2006155A497D}"/>
              </a:ext>
            </a:extLst>
          </p:cNvPr>
          <p:cNvSpPr>
            <a:spLocks noGrp="1"/>
          </p:cNvSpPr>
          <p:nvPr>
            <p:ph type="sldNum" sz="quarter" idx="12"/>
          </p:nvPr>
        </p:nvSpPr>
        <p:spPr/>
        <p:txBody>
          <a:bodyPr/>
          <a:lstStyle/>
          <a:p>
            <a:fld id="{460B1B4C-1A70-427D-960B-F2E59B92B7C5}" type="slidenum">
              <a:rPr lang="tr-TR" smtClean="0"/>
              <a:t>‹#›</a:t>
            </a:fld>
            <a:endParaRPr lang="tr-TR"/>
          </a:p>
        </p:txBody>
      </p:sp>
    </p:spTree>
    <p:extLst>
      <p:ext uri="{BB962C8B-B14F-4D97-AF65-F5344CB8AC3E}">
        <p14:creationId xmlns:p14="http://schemas.microsoft.com/office/powerpoint/2010/main" val="3528292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963A2A-12A2-7BC3-DF5C-C7FC2C15FF1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057850E3-E9B6-66B1-A279-5ECE51C0E8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9BC91F84-87B7-6AE8-30A4-103092899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5FAF367-F716-89B7-2B48-DDACC2ED48B1}"/>
              </a:ext>
            </a:extLst>
          </p:cNvPr>
          <p:cNvSpPr>
            <a:spLocks noGrp="1"/>
          </p:cNvSpPr>
          <p:nvPr>
            <p:ph type="dt" sz="half" idx="10"/>
          </p:nvPr>
        </p:nvSpPr>
        <p:spPr/>
        <p:txBody>
          <a:bodyPr/>
          <a:lstStyle/>
          <a:p>
            <a:fld id="{E06021BC-6D33-4867-A321-BC0A86C71D11}" type="datetimeFigureOut">
              <a:rPr lang="tr-TR" smtClean="0"/>
              <a:t>24.10.2023</a:t>
            </a:fld>
            <a:endParaRPr lang="tr-TR"/>
          </a:p>
        </p:txBody>
      </p:sp>
      <p:sp>
        <p:nvSpPr>
          <p:cNvPr id="6" name="Alt Bilgi Yer Tutucusu 5">
            <a:extLst>
              <a:ext uri="{FF2B5EF4-FFF2-40B4-BE49-F238E27FC236}">
                <a16:creationId xmlns:a16="http://schemas.microsoft.com/office/drawing/2014/main" id="{69858694-5BBB-F1C1-87FA-3E5DE43233E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CE52B08-486E-E294-7DAA-6306CE3B1084}"/>
              </a:ext>
            </a:extLst>
          </p:cNvPr>
          <p:cNvSpPr>
            <a:spLocks noGrp="1"/>
          </p:cNvSpPr>
          <p:nvPr>
            <p:ph type="sldNum" sz="quarter" idx="12"/>
          </p:nvPr>
        </p:nvSpPr>
        <p:spPr/>
        <p:txBody>
          <a:bodyPr/>
          <a:lstStyle/>
          <a:p>
            <a:fld id="{460B1B4C-1A70-427D-960B-F2E59B92B7C5}" type="slidenum">
              <a:rPr lang="tr-TR" smtClean="0"/>
              <a:t>‹#›</a:t>
            </a:fld>
            <a:endParaRPr lang="tr-TR"/>
          </a:p>
        </p:txBody>
      </p:sp>
    </p:spTree>
    <p:extLst>
      <p:ext uri="{BB962C8B-B14F-4D97-AF65-F5344CB8AC3E}">
        <p14:creationId xmlns:p14="http://schemas.microsoft.com/office/powerpoint/2010/main" val="138545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D3B891-C358-639D-A7E2-63A0280892A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DA1DA546-A9B1-38DF-4A07-2D149A7722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B9C53562-6D0A-220F-1D6F-44B067003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B9FA41A-C1A5-B6D0-0912-3994E68A3B4A}"/>
              </a:ext>
            </a:extLst>
          </p:cNvPr>
          <p:cNvSpPr>
            <a:spLocks noGrp="1"/>
          </p:cNvSpPr>
          <p:nvPr>
            <p:ph type="dt" sz="half" idx="10"/>
          </p:nvPr>
        </p:nvSpPr>
        <p:spPr/>
        <p:txBody>
          <a:bodyPr/>
          <a:lstStyle/>
          <a:p>
            <a:fld id="{E06021BC-6D33-4867-A321-BC0A86C71D11}" type="datetimeFigureOut">
              <a:rPr lang="tr-TR" smtClean="0"/>
              <a:t>24.10.2023</a:t>
            </a:fld>
            <a:endParaRPr lang="tr-TR"/>
          </a:p>
        </p:txBody>
      </p:sp>
      <p:sp>
        <p:nvSpPr>
          <p:cNvPr id="6" name="Alt Bilgi Yer Tutucusu 5">
            <a:extLst>
              <a:ext uri="{FF2B5EF4-FFF2-40B4-BE49-F238E27FC236}">
                <a16:creationId xmlns:a16="http://schemas.microsoft.com/office/drawing/2014/main" id="{8DB96E1F-FC97-BF0F-A403-613B8B04D36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36CC4FE-75A0-64DE-1381-81FB13DBA27F}"/>
              </a:ext>
            </a:extLst>
          </p:cNvPr>
          <p:cNvSpPr>
            <a:spLocks noGrp="1"/>
          </p:cNvSpPr>
          <p:nvPr>
            <p:ph type="sldNum" sz="quarter" idx="12"/>
          </p:nvPr>
        </p:nvSpPr>
        <p:spPr/>
        <p:txBody>
          <a:bodyPr/>
          <a:lstStyle/>
          <a:p>
            <a:fld id="{460B1B4C-1A70-427D-960B-F2E59B92B7C5}" type="slidenum">
              <a:rPr lang="tr-TR" smtClean="0"/>
              <a:t>‹#›</a:t>
            </a:fld>
            <a:endParaRPr lang="tr-TR"/>
          </a:p>
        </p:txBody>
      </p:sp>
    </p:spTree>
    <p:extLst>
      <p:ext uri="{BB962C8B-B14F-4D97-AF65-F5344CB8AC3E}">
        <p14:creationId xmlns:p14="http://schemas.microsoft.com/office/powerpoint/2010/main" val="195604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0">
              <a:schemeClr val="accent1">
                <a:lumMod val="89000"/>
              </a:schemeClr>
            </a:gs>
            <a:gs pos="0">
              <a:schemeClr val="accent1">
                <a:lumMod val="75000"/>
              </a:schemeClr>
            </a:gs>
            <a:gs pos="72000">
              <a:srgbClr val="6C257F"/>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C1A0ED8-69F2-8E74-0764-0966729AD0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BBB04E8-0852-8A2E-C5C6-BB84944463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4A7C7FB-6637-D94D-E4E7-895B90E60D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6021BC-6D33-4867-A321-BC0A86C71D11}" type="datetimeFigureOut">
              <a:rPr lang="tr-TR" smtClean="0"/>
              <a:t>24.10.2023</a:t>
            </a:fld>
            <a:endParaRPr lang="tr-TR"/>
          </a:p>
        </p:txBody>
      </p:sp>
      <p:sp>
        <p:nvSpPr>
          <p:cNvPr id="5" name="Alt Bilgi Yer Tutucusu 4">
            <a:extLst>
              <a:ext uri="{FF2B5EF4-FFF2-40B4-BE49-F238E27FC236}">
                <a16:creationId xmlns:a16="http://schemas.microsoft.com/office/drawing/2014/main" id="{9CE95BFE-23D9-D03A-88F3-3D4D3477E4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2E055C11-73D0-718B-2F88-1C6B122AF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0B1B4C-1A70-427D-960B-F2E59B92B7C5}" type="slidenum">
              <a:rPr lang="tr-TR" smtClean="0"/>
              <a:t>‹#›</a:t>
            </a:fld>
            <a:endParaRPr lang="tr-TR"/>
          </a:p>
        </p:txBody>
      </p:sp>
    </p:spTree>
    <p:extLst>
      <p:ext uri="{BB962C8B-B14F-4D97-AF65-F5344CB8AC3E}">
        <p14:creationId xmlns:p14="http://schemas.microsoft.com/office/powerpoint/2010/main" val="4134732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051EB6-AF21-7C1C-43BF-BD846B1F2D4F}"/>
              </a:ext>
            </a:extLst>
          </p:cNvPr>
          <p:cNvSpPr>
            <a:spLocks noGrp="1"/>
          </p:cNvSpPr>
          <p:nvPr>
            <p:ph type="ctrTitle"/>
          </p:nvPr>
        </p:nvSpPr>
        <p:spPr>
          <a:xfrm>
            <a:off x="4220274" y="2811462"/>
            <a:ext cx="3751452" cy="1235076"/>
          </a:xfrm>
        </p:spPr>
        <p:txBody>
          <a:bodyPr>
            <a:noAutofit/>
          </a:bodyPr>
          <a:lstStyle/>
          <a:p>
            <a:r>
              <a:rPr lang="tr-TR" sz="8000" b="1" i="1" dirty="0">
                <a:solidFill>
                  <a:schemeClr val="bg1"/>
                </a:solidFill>
                <a:effectLst>
                  <a:outerShdw blurRad="38100" dist="38100" dir="2700000" algn="tl">
                    <a:srgbClr val="000000">
                      <a:alpha val="43137"/>
                    </a:srgbClr>
                  </a:outerShdw>
                </a:effectLst>
                <a:latin typeface="Monsterrat"/>
              </a:rPr>
              <a:t>ADANA</a:t>
            </a:r>
          </a:p>
        </p:txBody>
      </p:sp>
    </p:spTree>
    <p:extLst>
      <p:ext uri="{BB962C8B-B14F-4D97-AF65-F5344CB8AC3E}">
        <p14:creationId xmlns:p14="http://schemas.microsoft.com/office/powerpoint/2010/main" val="21623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FBFC8EAE-6CBC-C289-9ABC-13622870A43A}"/>
              </a:ext>
            </a:extLst>
          </p:cNvPr>
          <p:cNvSpPr txBox="1"/>
          <p:nvPr/>
        </p:nvSpPr>
        <p:spPr>
          <a:xfrm>
            <a:off x="649356" y="2081938"/>
            <a:ext cx="3193772" cy="707886"/>
          </a:xfrm>
          <a:prstGeom prst="rect">
            <a:avLst/>
          </a:prstGeom>
          <a:noFill/>
        </p:spPr>
        <p:txBody>
          <a:bodyPr wrap="square" rtlCol="0">
            <a:spAutoFit/>
          </a:bodyPr>
          <a:lstStyle/>
          <a:p>
            <a:r>
              <a:rPr lang="tr-TR" sz="4000" b="1" i="1" dirty="0">
                <a:solidFill>
                  <a:schemeClr val="bg1"/>
                </a:solidFill>
                <a:effectLst>
                  <a:outerShdw blurRad="38100" dist="38100" dir="2700000" algn="tl">
                    <a:srgbClr val="000000">
                      <a:alpha val="43137"/>
                    </a:srgbClr>
                  </a:outerShdw>
                </a:effectLst>
                <a:latin typeface="Monsterrat"/>
              </a:rPr>
              <a:t>HAZIRLAYAN</a:t>
            </a:r>
          </a:p>
        </p:txBody>
      </p:sp>
      <p:sp>
        <p:nvSpPr>
          <p:cNvPr id="3" name="Metin kutusu 2">
            <a:extLst>
              <a:ext uri="{FF2B5EF4-FFF2-40B4-BE49-F238E27FC236}">
                <a16:creationId xmlns:a16="http://schemas.microsoft.com/office/drawing/2014/main" id="{1B4D66D1-4635-5165-D15A-8740AA129A31}"/>
              </a:ext>
            </a:extLst>
          </p:cNvPr>
          <p:cNvSpPr txBox="1"/>
          <p:nvPr/>
        </p:nvSpPr>
        <p:spPr>
          <a:xfrm>
            <a:off x="649356" y="3105834"/>
            <a:ext cx="3485321" cy="646331"/>
          </a:xfrm>
          <a:prstGeom prst="rect">
            <a:avLst/>
          </a:prstGeom>
          <a:noFill/>
        </p:spPr>
        <p:txBody>
          <a:bodyPr wrap="square" rtlCol="0">
            <a:spAutoFit/>
          </a:bodyPr>
          <a:lstStyle/>
          <a:p>
            <a:r>
              <a:rPr lang="tr-TR" sz="3600" b="1" i="1" dirty="0">
                <a:solidFill>
                  <a:srgbClr val="FFFF00"/>
                </a:solidFill>
                <a:effectLst>
                  <a:outerShdw blurRad="38100" dist="38100" dir="2700000" algn="tl">
                    <a:srgbClr val="000000">
                      <a:alpha val="43137"/>
                    </a:srgbClr>
                  </a:outerShdw>
                </a:effectLst>
                <a:latin typeface="Monsterrat"/>
              </a:rPr>
              <a:t>Emre Karaduman</a:t>
            </a:r>
          </a:p>
        </p:txBody>
      </p:sp>
    </p:spTree>
    <p:extLst>
      <p:ext uri="{BB962C8B-B14F-4D97-AF65-F5344CB8AC3E}">
        <p14:creationId xmlns:p14="http://schemas.microsoft.com/office/powerpoint/2010/main" val="4081149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B5C298F-59F0-8240-5826-002CEC5F5E39}"/>
              </a:ext>
            </a:extLst>
          </p:cNvPr>
          <p:cNvSpPr txBox="1"/>
          <p:nvPr/>
        </p:nvSpPr>
        <p:spPr>
          <a:xfrm>
            <a:off x="702366" y="1842052"/>
            <a:ext cx="1166191" cy="646331"/>
          </a:xfrm>
          <a:prstGeom prst="rect">
            <a:avLst/>
          </a:prstGeom>
          <a:noFill/>
        </p:spPr>
        <p:txBody>
          <a:bodyPr wrap="square" rtlCol="0">
            <a:spAutoFit/>
          </a:bodyPr>
          <a:lstStyle/>
          <a:p>
            <a:r>
              <a:rPr lang="tr-TR" sz="3600" b="1" dirty="0">
                <a:solidFill>
                  <a:schemeClr val="bg1"/>
                </a:solidFill>
                <a:effectLst>
                  <a:outerShdw blurRad="38100" dist="38100" dir="2700000" algn="tl">
                    <a:srgbClr val="000000">
                      <a:alpha val="43137"/>
                    </a:srgbClr>
                  </a:outerShdw>
                </a:effectLst>
                <a:latin typeface="Monsterrat"/>
              </a:rPr>
              <a:t>Giriş</a:t>
            </a:r>
          </a:p>
        </p:txBody>
      </p:sp>
      <p:sp>
        <p:nvSpPr>
          <p:cNvPr id="3" name="Metin kutusu 2">
            <a:extLst>
              <a:ext uri="{FF2B5EF4-FFF2-40B4-BE49-F238E27FC236}">
                <a16:creationId xmlns:a16="http://schemas.microsoft.com/office/drawing/2014/main" id="{E61AF57B-137E-5B30-5751-A2D281A7035A}"/>
              </a:ext>
            </a:extLst>
          </p:cNvPr>
          <p:cNvSpPr txBox="1"/>
          <p:nvPr/>
        </p:nvSpPr>
        <p:spPr>
          <a:xfrm>
            <a:off x="702366" y="3105241"/>
            <a:ext cx="6917634" cy="1323439"/>
          </a:xfrm>
          <a:prstGeom prst="rect">
            <a:avLst/>
          </a:prstGeom>
          <a:noFill/>
        </p:spPr>
        <p:txBody>
          <a:bodyPr wrap="square" rtlCol="0">
            <a:spAutoFit/>
          </a:bodyPr>
          <a:lstStyle/>
          <a:p>
            <a:r>
              <a:rPr lang="tr-TR" sz="2000" b="0" dirty="0">
                <a:solidFill>
                  <a:schemeClr val="bg1"/>
                </a:solidFill>
                <a:latin typeface="Söhne"/>
              </a:rPr>
              <a:t>Adana, Türkiye'nin güneydoğusunda Akdeniz'e kıyısı olan önemli bir şehirdir. Tarihi İpek Yolu </a:t>
            </a:r>
            <a:r>
              <a:rPr lang="tr-TR" sz="2000" dirty="0">
                <a:solidFill>
                  <a:schemeClr val="bg1"/>
                </a:solidFill>
                <a:latin typeface="Söhne"/>
              </a:rPr>
              <a:t>üzerinde</a:t>
            </a:r>
            <a:r>
              <a:rPr lang="tr-TR" sz="2000" b="0" dirty="0">
                <a:solidFill>
                  <a:schemeClr val="bg1"/>
                </a:solidFill>
                <a:latin typeface="Söhne"/>
              </a:rPr>
              <a:t> bulunması ve verimli topraklarıyla ünlü olan Çukurova Bölgesi'nde yer alması nedeniyle stratejik bir konuma sahiptir. </a:t>
            </a:r>
            <a:endParaRPr lang="tr-TR" sz="2000" dirty="0">
              <a:solidFill>
                <a:schemeClr val="bg1"/>
              </a:solidFill>
              <a:latin typeface="Monsterrat"/>
            </a:endParaRPr>
          </a:p>
        </p:txBody>
      </p:sp>
    </p:spTree>
    <p:extLst>
      <p:ext uri="{BB962C8B-B14F-4D97-AF65-F5344CB8AC3E}">
        <p14:creationId xmlns:p14="http://schemas.microsoft.com/office/powerpoint/2010/main" val="1677287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D7F6595-DDB8-766E-7581-7E2F4A51FC87}"/>
              </a:ext>
            </a:extLst>
          </p:cNvPr>
          <p:cNvSpPr txBox="1"/>
          <p:nvPr/>
        </p:nvSpPr>
        <p:spPr>
          <a:xfrm>
            <a:off x="662610" y="2352116"/>
            <a:ext cx="4532243" cy="646331"/>
          </a:xfrm>
          <a:prstGeom prst="rect">
            <a:avLst/>
          </a:prstGeom>
          <a:noFill/>
        </p:spPr>
        <p:txBody>
          <a:bodyPr wrap="square" rtlCol="0">
            <a:spAutoFit/>
          </a:bodyPr>
          <a:lstStyle/>
          <a:p>
            <a:r>
              <a:rPr lang="tr-TR" sz="3600" b="1" dirty="0">
                <a:solidFill>
                  <a:schemeClr val="bg1"/>
                </a:solidFill>
                <a:effectLst>
                  <a:outerShdw blurRad="38100" dist="38100" dir="2700000" algn="tl">
                    <a:srgbClr val="000000">
                      <a:alpha val="43137"/>
                    </a:srgbClr>
                  </a:outerShdw>
                </a:effectLst>
                <a:latin typeface="Monsterrat"/>
              </a:rPr>
              <a:t>Ekonomik Özellikleri</a:t>
            </a:r>
          </a:p>
        </p:txBody>
      </p:sp>
      <p:sp>
        <p:nvSpPr>
          <p:cNvPr id="3" name="Metin kutusu 2">
            <a:extLst>
              <a:ext uri="{FF2B5EF4-FFF2-40B4-BE49-F238E27FC236}">
                <a16:creationId xmlns:a16="http://schemas.microsoft.com/office/drawing/2014/main" id="{58935061-7512-7BC2-31E1-3BBF24261F3C}"/>
              </a:ext>
            </a:extLst>
          </p:cNvPr>
          <p:cNvSpPr txBox="1"/>
          <p:nvPr/>
        </p:nvSpPr>
        <p:spPr>
          <a:xfrm>
            <a:off x="1179444" y="1921565"/>
            <a:ext cx="1166191" cy="646331"/>
          </a:xfrm>
          <a:prstGeom prst="rect">
            <a:avLst/>
          </a:prstGeom>
          <a:noFill/>
        </p:spPr>
        <p:txBody>
          <a:bodyPr wrap="square" rtlCol="0">
            <a:spAutoFit/>
          </a:bodyPr>
          <a:lstStyle/>
          <a:p>
            <a:endParaRPr lang="tr-TR" sz="3600" b="1" dirty="0">
              <a:solidFill>
                <a:schemeClr val="bg1"/>
              </a:solidFill>
              <a:effectLst>
                <a:outerShdw blurRad="38100" dist="38100" dir="2700000" algn="tl">
                  <a:srgbClr val="000000">
                    <a:alpha val="43137"/>
                  </a:srgbClr>
                </a:outerShdw>
              </a:effectLst>
              <a:latin typeface="Monsterrat"/>
            </a:endParaRPr>
          </a:p>
        </p:txBody>
      </p:sp>
      <p:sp>
        <p:nvSpPr>
          <p:cNvPr id="4" name="Metin kutusu 3">
            <a:extLst>
              <a:ext uri="{FF2B5EF4-FFF2-40B4-BE49-F238E27FC236}">
                <a16:creationId xmlns:a16="http://schemas.microsoft.com/office/drawing/2014/main" id="{8B0684AC-2A14-5DDA-612D-8A669038ECD3}"/>
              </a:ext>
            </a:extLst>
          </p:cNvPr>
          <p:cNvSpPr txBox="1"/>
          <p:nvPr/>
        </p:nvSpPr>
        <p:spPr>
          <a:xfrm>
            <a:off x="662610" y="3259389"/>
            <a:ext cx="3829876" cy="1200329"/>
          </a:xfrm>
          <a:prstGeom prst="rect">
            <a:avLst/>
          </a:prstGeom>
          <a:noFill/>
        </p:spPr>
        <p:txBody>
          <a:bodyPr wrap="square" rtlCol="0">
            <a:spAutoFit/>
          </a:bodyPr>
          <a:lstStyle/>
          <a:p>
            <a:pPr marL="342900" indent="-342900">
              <a:buFont typeface="Wingdings" panose="05000000000000000000" pitchFamily="2" charset="2"/>
              <a:buChar char="§"/>
            </a:pPr>
            <a:r>
              <a:rPr lang="tr-TR" sz="2400" dirty="0">
                <a:solidFill>
                  <a:schemeClr val="bg1"/>
                </a:solidFill>
                <a:effectLst/>
                <a:latin typeface="Söhne"/>
              </a:rPr>
              <a:t>Tarım ve Tarım Ürünleri</a:t>
            </a:r>
          </a:p>
          <a:p>
            <a:pPr marL="342900" indent="-342900">
              <a:buFont typeface="Wingdings" panose="05000000000000000000" pitchFamily="2" charset="2"/>
              <a:buChar char="§"/>
            </a:pPr>
            <a:r>
              <a:rPr lang="tr-TR" sz="2400" i="0" dirty="0">
                <a:solidFill>
                  <a:schemeClr val="bg1"/>
                </a:solidFill>
                <a:effectLst/>
                <a:latin typeface="Söhne"/>
              </a:rPr>
              <a:t>Sanayi ve Ticaret</a:t>
            </a:r>
            <a:endParaRPr lang="tr-TR" sz="2400" i="0" dirty="0">
              <a:solidFill>
                <a:schemeClr val="bg1"/>
              </a:solidFill>
              <a:latin typeface="Söhne"/>
            </a:endParaRPr>
          </a:p>
          <a:p>
            <a:pPr marL="342900" indent="-342900">
              <a:buFont typeface="Wingdings" panose="05000000000000000000" pitchFamily="2" charset="2"/>
              <a:buChar char="§"/>
            </a:pPr>
            <a:r>
              <a:rPr lang="tr-TR" sz="2400" i="0" dirty="0">
                <a:solidFill>
                  <a:schemeClr val="bg1"/>
                </a:solidFill>
                <a:effectLst/>
                <a:latin typeface="Söhne"/>
              </a:rPr>
              <a:t>Lojistik Merkez</a:t>
            </a:r>
            <a:endParaRPr lang="tr-TR" sz="2400" dirty="0">
              <a:solidFill>
                <a:schemeClr val="bg1"/>
              </a:solidFill>
              <a:effectLst>
                <a:outerShdw blurRad="38100" dist="38100" dir="2700000" algn="tl">
                  <a:srgbClr val="000000">
                    <a:alpha val="43137"/>
                  </a:srgbClr>
                </a:outerShdw>
              </a:effectLst>
              <a:latin typeface="Monsterrat"/>
            </a:endParaRPr>
          </a:p>
        </p:txBody>
      </p:sp>
    </p:spTree>
    <p:extLst>
      <p:ext uri="{BB962C8B-B14F-4D97-AF65-F5344CB8AC3E}">
        <p14:creationId xmlns:p14="http://schemas.microsoft.com/office/powerpoint/2010/main" val="245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F0C24E14-AE31-9526-3243-39B78B5E1EE9}"/>
              </a:ext>
            </a:extLst>
          </p:cNvPr>
          <p:cNvSpPr txBox="1"/>
          <p:nvPr/>
        </p:nvSpPr>
        <p:spPr>
          <a:xfrm>
            <a:off x="3697356" y="523317"/>
            <a:ext cx="4797288" cy="646331"/>
          </a:xfrm>
          <a:prstGeom prst="rect">
            <a:avLst/>
          </a:prstGeom>
          <a:noFill/>
        </p:spPr>
        <p:txBody>
          <a:bodyPr wrap="square" rtlCol="0">
            <a:spAutoFit/>
          </a:bodyPr>
          <a:lstStyle/>
          <a:p>
            <a:r>
              <a:rPr lang="tr-TR" sz="3600" b="1" dirty="0">
                <a:solidFill>
                  <a:schemeClr val="bg1"/>
                </a:solidFill>
                <a:effectLst>
                  <a:outerShdw blurRad="38100" dist="38100" dir="2700000" algn="tl">
                    <a:srgbClr val="000000">
                      <a:alpha val="43137"/>
                    </a:srgbClr>
                  </a:outerShdw>
                </a:effectLst>
                <a:latin typeface="Monsterrat"/>
              </a:rPr>
              <a:t>Tarım ve Tarım Ürünleri</a:t>
            </a:r>
          </a:p>
        </p:txBody>
      </p:sp>
      <p:pic>
        <p:nvPicPr>
          <p:cNvPr id="1026" name="Picture 2" descr="Adana'da 12 bin ton &quot;İyi Pamuk&quot; üretildi - Ekonomi - Çukurova Barış Gazetesi">
            <a:extLst>
              <a:ext uri="{FF2B5EF4-FFF2-40B4-BE49-F238E27FC236}">
                <a16:creationId xmlns:a16="http://schemas.microsoft.com/office/drawing/2014/main" id="{63B1A529-ED2B-D7F8-0C1D-EA0FDF36E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23" y="2145196"/>
            <a:ext cx="2435865" cy="1613452"/>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19702E0C-4447-F97F-0FA0-F5E426BF7F0F}"/>
              </a:ext>
            </a:extLst>
          </p:cNvPr>
          <p:cNvSpPr txBox="1"/>
          <p:nvPr/>
        </p:nvSpPr>
        <p:spPr>
          <a:xfrm>
            <a:off x="1161217" y="1552234"/>
            <a:ext cx="897837" cy="369332"/>
          </a:xfrm>
          <a:prstGeom prst="rect">
            <a:avLst/>
          </a:prstGeom>
          <a:noFill/>
        </p:spPr>
        <p:txBody>
          <a:bodyPr wrap="square" rtlCol="0">
            <a:spAutoFit/>
          </a:bodyPr>
          <a:lstStyle/>
          <a:p>
            <a:r>
              <a:rPr lang="tr-TR" b="1" i="1" dirty="0">
                <a:solidFill>
                  <a:schemeClr val="bg1"/>
                </a:solidFill>
              </a:rPr>
              <a:t>Pamuk</a:t>
            </a:r>
          </a:p>
        </p:txBody>
      </p:sp>
      <p:pic>
        <p:nvPicPr>
          <p:cNvPr id="1028" name="Picture 4" descr="Narenciye Nedir, Çeşitleri ve Kullanım Alanları - Balparmak">
            <a:extLst>
              <a:ext uri="{FF2B5EF4-FFF2-40B4-BE49-F238E27FC236}">
                <a16:creationId xmlns:a16="http://schemas.microsoft.com/office/drawing/2014/main" id="{64940B7D-D571-FF05-130F-A608C9B53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942" y="2145196"/>
            <a:ext cx="2435399" cy="1613452"/>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F2CE84A7-66FD-24FA-3203-51B85C8C7853}"/>
              </a:ext>
            </a:extLst>
          </p:cNvPr>
          <p:cNvSpPr txBox="1"/>
          <p:nvPr/>
        </p:nvSpPr>
        <p:spPr>
          <a:xfrm>
            <a:off x="3497744" y="1567844"/>
            <a:ext cx="1205794" cy="369332"/>
          </a:xfrm>
          <a:prstGeom prst="rect">
            <a:avLst/>
          </a:prstGeom>
          <a:noFill/>
        </p:spPr>
        <p:txBody>
          <a:bodyPr wrap="square" rtlCol="0">
            <a:spAutoFit/>
          </a:bodyPr>
          <a:lstStyle/>
          <a:p>
            <a:r>
              <a:rPr lang="tr-TR" b="1" i="1" dirty="0">
                <a:solidFill>
                  <a:schemeClr val="bg1"/>
                </a:solidFill>
              </a:rPr>
              <a:t>Narenciye</a:t>
            </a:r>
          </a:p>
        </p:txBody>
      </p:sp>
      <p:pic>
        <p:nvPicPr>
          <p:cNvPr id="1030" name="Picture 6" descr="140 Bin Fide Dikildi! Adana'da Biber Fideleri Toprakla Buluştu | Agro TV  Haber - YouTube">
            <a:extLst>
              <a:ext uri="{FF2B5EF4-FFF2-40B4-BE49-F238E27FC236}">
                <a16:creationId xmlns:a16="http://schemas.microsoft.com/office/drawing/2014/main" id="{D32CDA52-25B4-376F-625E-7120645C7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0495" y="2145196"/>
            <a:ext cx="2868359" cy="1613452"/>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B18060F9-1263-B18D-DA8B-213AF3BACD0D}"/>
              </a:ext>
            </a:extLst>
          </p:cNvPr>
          <p:cNvSpPr txBox="1"/>
          <p:nvPr/>
        </p:nvSpPr>
        <p:spPr>
          <a:xfrm>
            <a:off x="6561006" y="1565502"/>
            <a:ext cx="767335" cy="369332"/>
          </a:xfrm>
          <a:prstGeom prst="rect">
            <a:avLst/>
          </a:prstGeom>
          <a:noFill/>
        </p:spPr>
        <p:txBody>
          <a:bodyPr wrap="square" rtlCol="0">
            <a:spAutoFit/>
          </a:bodyPr>
          <a:lstStyle/>
          <a:p>
            <a:r>
              <a:rPr lang="tr-TR" b="1" i="1" dirty="0">
                <a:solidFill>
                  <a:schemeClr val="bg1"/>
                </a:solidFill>
              </a:rPr>
              <a:t>Biber</a:t>
            </a:r>
          </a:p>
        </p:txBody>
      </p:sp>
      <p:pic>
        <p:nvPicPr>
          <p:cNvPr id="1034" name="Picture 10" descr="Adana Üzümü › Yöresel Ürünler | Feke | Adana">
            <a:extLst>
              <a:ext uri="{FF2B5EF4-FFF2-40B4-BE49-F238E27FC236}">
                <a16:creationId xmlns:a16="http://schemas.microsoft.com/office/drawing/2014/main" id="{F8405692-6C78-3814-23BB-AA92AC281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216" y="4622237"/>
            <a:ext cx="2157311" cy="16772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dana'da buğday hasadı başladı İhlas Haber Ajansı">
            <a:extLst>
              <a:ext uri="{FF2B5EF4-FFF2-40B4-BE49-F238E27FC236}">
                <a16:creationId xmlns:a16="http://schemas.microsoft.com/office/drawing/2014/main" id="{B63BB35E-8122-CB18-0507-298D387CE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4934" y="2145196"/>
            <a:ext cx="3026362" cy="1613452"/>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D99C2D88-42A9-F700-4BEB-F05455D96912}"/>
              </a:ext>
            </a:extLst>
          </p:cNvPr>
          <p:cNvSpPr txBox="1"/>
          <p:nvPr/>
        </p:nvSpPr>
        <p:spPr>
          <a:xfrm>
            <a:off x="9709956" y="1565517"/>
            <a:ext cx="956318" cy="369332"/>
          </a:xfrm>
          <a:prstGeom prst="rect">
            <a:avLst/>
          </a:prstGeom>
          <a:noFill/>
        </p:spPr>
        <p:txBody>
          <a:bodyPr wrap="square" rtlCol="0">
            <a:spAutoFit/>
          </a:bodyPr>
          <a:lstStyle/>
          <a:p>
            <a:r>
              <a:rPr lang="tr-TR" b="1" i="1" dirty="0">
                <a:solidFill>
                  <a:schemeClr val="bg1"/>
                </a:solidFill>
              </a:rPr>
              <a:t>Buğday</a:t>
            </a:r>
          </a:p>
        </p:txBody>
      </p:sp>
      <p:pic>
        <p:nvPicPr>
          <p:cNvPr id="1038" name="Picture 14" descr="Adana'da bu yıl 900 bin dönümden fazla alanda mısır hasadı yapılacak">
            <a:extLst>
              <a:ext uri="{FF2B5EF4-FFF2-40B4-BE49-F238E27FC236}">
                <a16:creationId xmlns:a16="http://schemas.microsoft.com/office/drawing/2014/main" id="{D97CDDF1-35DC-F742-2C94-EAEFF8D449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032" y="4632590"/>
            <a:ext cx="2944926" cy="165652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Şeker pancar üreticileri açıklanan fiyattan memnun">
            <a:extLst>
              <a:ext uri="{FF2B5EF4-FFF2-40B4-BE49-F238E27FC236}">
                <a16:creationId xmlns:a16="http://schemas.microsoft.com/office/drawing/2014/main" id="{6262BA7B-DC10-413C-BB79-B765DED232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5956" y="4622236"/>
            <a:ext cx="3048000" cy="1666875"/>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E2F0F322-3878-B858-200F-C0131734A99D}"/>
              </a:ext>
            </a:extLst>
          </p:cNvPr>
          <p:cNvSpPr txBox="1"/>
          <p:nvPr/>
        </p:nvSpPr>
        <p:spPr>
          <a:xfrm>
            <a:off x="1105374" y="4199482"/>
            <a:ext cx="790993" cy="369332"/>
          </a:xfrm>
          <a:prstGeom prst="rect">
            <a:avLst/>
          </a:prstGeom>
          <a:noFill/>
        </p:spPr>
        <p:txBody>
          <a:bodyPr wrap="square" rtlCol="0">
            <a:spAutoFit/>
          </a:bodyPr>
          <a:lstStyle/>
          <a:p>
            <a:r>
              <a:rPr lang="tr-TR" b="1" i="1" dirty="0">
                <a:solidFill>
                  <a:schemeClr val="bg1"/>
                </a:solidFill>
              </a:rPr>
              <a:t>Üzüm</a:t>
            </a:r>
          </a:p>
        </p:txBody>
      </p:sp>
      <p:sp>
        <p:nvSpPr>
          <p:cNvPr id="8" name="Metin kutusu 7">
            <a:extLst>
              <a:ext uri="{FF2B5EF4-FFF2-40B4-BE49-F238E27FC236}">
                <a16:creationId xmlns:a16="http://schemas.microsoft.com/office/drawing/2014/main" id="{058EC03D-1768-97FD-46FA-F00AF7B1A1B4}"/>
              </a:ext>
            </a:extLst>
          </p:cNvPr>
          <p:cNvSpPr txBox="1"/>
          <p:nvPr/>
        </p:nvSpPr>
        <p:spPr>
          <a:xfrm>
            <a:off x="5161843" y="4199482"/>
            <a:ext cx="697303" cy="369332"/>
          </a:xfrm>
          <a:prstGeom prst="rect">
            <a:avLst/>
          </a:prstGeom>
          <a:noFill/>
        </p:spPr>
        <p:txBody>
          <a:bodyPr wrap="square" rtlCol="0">
            <a:spAutoFit/>
          </a:bodyPr>
          <a:lstStyle/>
          <a:p>
            <a:r>
              <a:rPr lang="tr-TR" b="1" i="1" dirty="0">
                <a:solidFill>
                  <a:schemeClr val="bg1"/>
                </a:solidFill>
              </a:rPr>
              <a:t>Mısır</a:t>
            </a:r>
          </a:p>
        </p:txBody>
      </p:sp>
      <p:sp>
        <p:nvSpPr>
          <p:cNvPr id="9" name="Metin kutusu 8">
            <a:extLst>
              <a:ext uri="{FF2B5EF4-FFF2-40B4-BE49-F238E27FC236}">
                <a16:creationId xmlns:a16="http://schemas.microsoft.com/office/drawing/2014/main" id="{E052A226-F074-4DDF-9885-64E78642B041}"/>
              </a:ext>
            </a:extLst>
          </p:cNvPr>
          <p:cNvSpPr txBox="1"/>
          <p:nvPr/>
        </p:nvSpPr>
        <p:spPr>
          <a:xfrm>
            <a:off x="9124622" y="4196296"/>
            <a:ext cx="1559215" cy="369332"/>
          </a:xfrm>
          <a:prstGeom prst="rect">
            <a:avLst/>
          </a:prstGeom>
          <a:noFill/>
        </p:spPr>
        <p:txBody>
          <a:bodyPr wrap="square" rtlCol="0">
            <a:spAutoFit/>
          </a:bodyPr>
          <a:lstStyle/>
          <a:p>
            <a:r>
              <a:rPr lang="tr-TR" b="1" i="1" dirty="0">
                <a:solidFill>
                  <a:schemeClr val="bg1"/>
                </a:solidFill>
              </a:rPr>
              <a:t>Şeker Pancarı</a:t>
            </a:r>
          </a:p>
        </p:txBody>
      </p:sp>
    </p:spTree>
    <p:extLst>
      <p:ext uri="{BB962C8B-B14F-4D97-AF65-F5344CB8AC3E}">
        <p14:creationId xmlns:p14="http://schemas.microsoft.com/office/powerpoint/2010/main" val="15578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ana tekstilinin 'Kıvanç' markası - Sabah">
            <a:extLst>
              <a:ext uri="{FF2B5EF4-FFF2-40B4-BE49-F238E27FC236}">
                <a16:creationId xmlns:a16="http://schemas.microsoft.com/office/drawing/2014/main" id="{B1785E78-CF4D-4CD5-C7E2-4195C0A1C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6525" y="498219"/>
            <a:ext cx="3781425" cy="20012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DANA GIDA İHTİSAS ORGANİZE SANAYİ BÖLGESİ">
            <a:extLst>
              <a:ext uri="{FF2B5EF4-FFF2-40B4-BE49-F238E27FC236}">
                <a16:creationId xmlns:a16="http://schemas.microsoft.com/office/drawing/2014/main" id="{E2D921BD-6ADD-E41A-87FE-9363B7F98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26" y="2687023"/>
            <a:ext cx="3781425" cy="12096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akkımızda – Adana Organize Sanayi Bölgesi">
            <a:extLst>
              <a:ext uri="{FF2B5EF4-FFF2-40B4-BE49-F238E27FC236}">
                <a16:creationId xmlns:a16="http://schemas.microsoft.com/office/drawing/2014/main" id="{05B8472D-2093-ED0F-E6A2-FA19665978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6525" y="4084256"/>
            <a:ext cx="3781424" cy="2514740"/>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4C01CAD4-8D89-E32D-B487-8F654D04CB95}"/>
              </a:ext>
            </a:extLst>
          </p:cNvPr>
          <p:cNvSpPr txBox="1"/>
          <p:nvPr/>
        </p:nvSpPr>
        <p:spPr>
          <a:xfrm>
            <a:off x="530089" y="1498842"/>
            <a:ext cx="3851563" cy="646331"/>
          </a:xfrm>
          <a:prstGeom prst="rect">
            <a:avLst/>
          </a:prstGeom>
          <a:noFill/>
        </p:spPr>
        <p:txBody>
          <a:bodyPr wrap="square" rtlCol="0">
            <a:spAutoFit/>
          </a:bodyPr>
          <a:lstStyle/>
          <a:p>
            <a:r>
              <a:rPr lang="tr-TR" sz="3600" b="1" dirty="0">
                <a:solidFill>
                  <a:schemeClr val="bg1"/>
                </a:solidFill>
                <a:effectLst>
                  <a:outerShdw blurRad="38100" dist="38100" dir="2700000" algn="tl">
                    <a:srgbClr val="000000">
                      <a:alpha val="43137"/>
                    </a:srgbClr>
                  </a:outerShdw>
                </a:effectLst>
                <a:latin typeface="Monsterrat"/>
              </a:rPr>
              <a:t>Sanayi ve Ticaret</a:t>
            </a:r>
          </a:p>
        </p:txBody>
      </p:sp>
      <p:sp>
        <p:nvSpPr>
          <p:cNvPr id="4" name="Metin kutusu 3">
            <a:extLst>
              <a:ext uri="{FF2B5EF4-FFF2-40B4-BE49-F238E27FC236}">
                <a16:creationId xmlns:a16="http://schemas.microsoft.com/office/drawing/2014/main" id="{130F90A3-0B8D-5F6C-A9C5-48BA3BD386B7}"/>
              </a:ext>
            </a:extLst>
          </p:cNvPr>
          <p:cNvSpPr txBox="1"/>
          <p:nvPr/>
        </p:nvSpPr>
        <p:spPr>
          <a:xfrm>
            <a:off x="530089" y="2687023"/>
            <a:ext cx="5420137" cy="2246769"/>
          </a:xfrm>
          <a:prstGeom prst="rect">
            <a:avLst/>
          </a:prstGeom>
          <a:noFill/>
        </p:spPr>
        <p:txBody>
          <a:bodyPr wrap="square">
            <a:spAutoFit/>
          </a:bodyPr>
          <a:lstStyle/>
          <a:p>
            <a:r>
              <a:rPr lang="tr-TR" sz="2000" b="0" i="0" dirty="0">
                <a:solidFill>
                  <a:schemeClr val="bg1"/>
                </a:solidFill>
                <a:effectLst/>
                <a:latin typeface="Söhne"/>
              </a:rPr>
              <a:t>Adana, gelişmiş bir sanayi sektörüne sahiptir. Özellikle tekstil, gıda ve inşaat sektörlerindeki faaliyetler oldukça büyüktür. Adana'daki sanayi bölgeleri, hem ulusal hem de uluslararası ticaretin merkezi olmuştur. Ayrıca, Mersin Limanı, şehre lojistik avantajlar sunar ve dış ticaretin önemli bir parçasını oluşturur.</a:t>
            </a:r>
            <a:endParaRPr lang="tr-TR" sz="2000" dirty="0">
              <a:solidFill>
                <a:schemeClr val="bg1"/>
              </a:solidFill>
            </a:endParaRPr>
          </a:p>
        </p:txBody>
      </p:sp>
    </p:spTree>
    <p:extLst>
      <p:ext uri="{BB962C8B-B14F-4D97-AF65-F5344CB8AC3E}">
        <p14:creationId xmlns:p14="http://schemas.microsoft.com/office/powerpoint/2010/main" val="1684688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dana Bölge Müdürlüğü - Gökbora A.Ş.">
            <a:extLst>
              <a:ext uri="{FF2B5EF4-FFF2-40B4-BE49-F238E27FC236}">
                <a16:creationId xmlns:a16="http://schemas.microsoft.com/office/drawing/2014/main" id="{C6680ADE-074D-B9D9-8EE3-F70639C55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876" y="452437"/>
            <a:ext cx="4635898" cy="26007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man Konumu">
            <a:extLst>
              <a:ext uri="{FF2B5EF4-FFF2-40B4-BE49-F238E27FC236}">
                <a16:creationId xmlns:a16="http://schemas.microsoft.com/office/drawing/2014/main" id="{AB684CBE-C608-F9C7-067C-862DF730A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876" y="3429000"/>
            <a:ext cx="4635898" cy="3090599"/>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495238D0-9055-4C5F-99BC-BDCB7621CB5E}"/>
              </a:ext>
            </a:extLst>
          </p:cNvPr>
          <p:cNvSpPr txBox="1"/>
          <p:nvPr/>
        </p:nvSpPr>
        <p:spPr>
          <a:xfrm>
            <a:off x="530089" y="2773836"/>
            <a:ext cx="5393635" cy="1938992"/>
          </a:xfrm>
          <a:prstGeom prst="rect">
            <a:avLst/>
          </a:prstGeom>
          <a:noFill/>
        </p:spPr>
        <p:txBody>
          <a:bodyPr wrap="square">
            <a:spAutoFit/>
          </a:bodyPr>
          <a:lstStyle/>
          <a:p>
            <a:r>
              <a:rPr lang="tr-TR" sz="2000" b="0" i="0" dirty="0">
                <a:solidFill>
                  <a:schemeClr val="bg1"/>
                </a:solidFill>
                <a:effectLst/>
                <a:latin typeface="Söhne"/>
              </a:rPr>
              <a:t>Adana, Türkiye'nin lojistik merkezlerinden biridir. Özellikle Çukurova Serbest Bölgesi ve Mersin Limanı'nın varlığı, taşımacılık ve lojistik sektörünün hızla gelişmesini sağlamıştır. Bu, ülkenin diğer bölgeleriyle entegre olmayı kolaylaştırır ve ihracat için önemli bir avantaj sunar.</a:t>
            </a:r>
            <a:endParaRPr lang="tr-TR" sz="2000" dirty="0">
              <a:solidFill>
                <a:schemeClr val="bg1"/>
              </a:solidFill>
            </a:endParaRPr>
          </a:p>
        </p:txBody>
      </p:sp>
      <p:sp>
        <p:nvSpPr>
          <p:cNvPr id="4" name="Metin kutusu 3">
            <a:extLst>
              <a:ext uri="{FF2B5EF4-FFF2-40B4-BE49-F238E27FC236}">
                <a16:creationId xmlns:a16="http://schemas.microsoft.com/office/drawing/2014/main" id="{50BE1455-E667-10C6-9243-D8FBD10ECFA3}"/>
              </a:ext>
            </a:extLst>
          </p:cNvPr>
          <p:cNvSpPr txBox="1"/>
          <p:nvPr/>
        </p:nvSpPr>
        <p:spPr>
          <a:xfrm>
            <a:off x="530089" y="1498842"/>
            <a:ext cx="3851563" cy="646331"/>
          </a:xfrm>
          <a:prstGeom prst="rect">
            <a:avLst/>
          </a:prstGeom>
          <a:noFill/>
        </p:spPr>
        <p:txBody>
          <a:bodyPr wrap="square" rtlCol="0">
            <a:spAutoFit/>
          </a:bodyPr>
          <a:lstStyle/>
          <a:p>
            <a:r>
              <a:rPr lang="tr-TR" sz="3600" b="1" dirty="0">
                <a:solidFill>
                  <a:schemeClr val="bg1"/>
                </a:solidFill>
                <a:effectLst>
                  <a:outerShdw blurRad="38100" dist="38100" dir="2700000" algn="tl">
                    <a:srgbClr val="000000">
                      <a:alpha val="43137"/>
                    </a:srgbClr>
                  </a:outerShdw>
                </a:effectLst>
                <a:latin typeface="Monsterrat"/>
              </a:rPr>
              <a:t>Lojistik Merkez</a:t>
            </a:r>
          </a:p>
        </p:txBody>
      </p:sp>
    </p:spTree>
    <p:extLst>
      <p:ext uri="{BB962C8B-B14F-4D97-AF65-F5344CB8AC3E}">
        <p14:creationId xmlns:p14="http://schemas.microsoft.com/office/powerpoint/2010/main" val="102318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E5C1D6B-A209-D7A9-A4DD-96C21FDE5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61" y="2281031"/>
            <a:ext cx="2789583" cy="20921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2C0734A-6C46-4A0F-8302-2AA1CD386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61" y="4547154"/>
            <a:ext cx="2789583" cy="1860652"/>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FB942264-FC66-8532-1B64-B25DB1CDA725}"/>
              </a:ext>
            </a:extLst>
          </p:cNvPr>
          <p:cNvSpPr txBox="1"/>
          <p:nvPr/>
        </p:nvSpPr>
        <p:spPr>
          <a:xfrm>
            <a:off x="4664766" y="398911"/>
            <a:ext cx="2862468" cy="646331"/>
          </a:xfrm>
          <a:prstGeom prst="rect">
            <a:avLst/>
          </a:prstGeom>
          <a:noFill/>
        </p:spPr>
        <p:txBody>
          <a:bodyPr wrap="square" rtlCol="0">
            <a:spAutoFit/>
          </a:bodyPr>
          <a:lstStyle/>
          <a:p>
            <a:r>
              <a:rPr lang="tr-TR" sz="3600" b="1" dirty="0">
                <a:solidFill>
                  <a:schemeClr val="bg1"/>
                </a:solidFill>
                <a:effectLst>
                  <a:outerShdw blurRad="38100" dist="38100" dir="2700000" algn="tl">
                    <a:srgbClr val="000000">
                      <a:alpha val="43137"/>
                    </a:srgbClr>
                  </a:outerShdw>
                </a:effectLst>
                <a:latin typeface="Monsterrat"/>
              </a:rPr>
              <a:t>Turistik Yerler</a:t>
            </a:r>
          </a:p>
        </p:txBody>
      </p:sp>
      <p:pic>
        <p:nvPicPr>
          <p:cNvPr id="4102" name="Picture 6">
            <a:extLst>
              <a:ext uri="{FF2B5EF4-FFF2-40B4-BE49-F238E27FC236}">
                <a16:creationId xmlns:a16="http://schemas.microsoft.com/office/drawing/2014/main" id="{CACC5F72-4BB3-C4D1-0506-703D187A4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309" y="3337893"/>
            <a:ext cx="3834925" cy="24185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ennet ve Cehennem Çökükleri - Vikipedi">
            <a:extLst>
              <a:ext uri="{FF2B5EF4-FFF2-40B4-BE49-F238E27FC236}">
                <a16:creationId xmlns:a16="http://schemas.microsoft.com/office/drawing/2014/main" id="{D769F856-C43E-BFFD-21CB-A648448A0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8899" y="3337892"/>
            <a:ext cx="3678358" cy="2418521"/>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63445145-65FF-139E-2925-D17FFD15A332}"/>
              </a:ext>
            </a:extLst>
          </p:cNvPr>
          <p:cNvSpPr txBox="1"/>
          <p:nvPr/>
        </p:nvSpPr>
        <p:spPr>
          <a:xfrm>
            <a:off x="1025386" y="1706984"/>
            <a:ext cx="1480931" cy="400110"/>
          </a:xfrm>
          <a:prstGeom prst="rect">
            <a:avLst/>
          </a:prstGeom>
          <a:noFill/>
        </p:spPr>
        <p:txBody>
          <a:bodyPr wrap="square" rtlCol="0">
            <a:spAutoFit/>
          </a:bodyPr>
          <a:lstStyle/>
          <a:p>
            <a:r>
              <a:rPr lang="tr-TR" sz="2000" b="1" i="1" dirty="0">
                <a:solidFill>
                  <a:schemeClr val="bg1"/>
                </a:solidFill>
                <a:latin typeface="Monsterrat"/>
              </a:rPr>
              <a:t>Taş Köprü</a:t>
            </a:r>
          </a:p>
        </p:txBody>
      </p:sp>
      <p:sp>
        <p:nvSpPr>
          <p:cNvPr id="4" name="Metin kutusu 3">
            <a:extLst>
              <a:ext uri="{FF2B5EF4-FFF2-40B4-BE49-F238E27FC236}">
                <a16:creationId xmlns:a16="http://schemas.microsoft.com/office/drawing/2014/main" id="{15925D01-7F8F-761A-E410-10A229376EC2}"/>
              </a:ext>
            </a:extLst>
          </p:cNvPr>
          <p:cNvSpPr txBox="1"/>
          <p:nvPr/>
        </p:nvSpPr>
        <p:spPr>
          <a:xfrm>
            <a:off x="8799803" y="2415975"/>
            <a:ext cx="2411536" cy="707886"/>
          </a:xfrm>
          <a:prstGeom prst="rect">
            <a:avLst/>
          </a:prstGeom>
          <a:noFill/>
        </p:spPr>
        <p:txBody>
          <a:bodyPr wrap="square" rtlCol="0">
            <a:spAutoFit/>
          </a:bodyPr>
          <a:lstStyle/>
          <a:p>
            <a:r>
              <a:rPr lang="tr-TR" sz="2000" b="1" i="1" dirty="0">
                <a:solidFill>
                  <a:schemeClr val="bg1"/>
                </a:solidFill>
                <a:latin typeface="Monsterrat"/>
              </a:rPr>
              <a:t>Cennet ve Cehennem Mağaraları</a:t>
            </a:r>
          </a:p>
        </p:txBody>
      </p:sp>
      <p:sp>
        <p:nvSpPr>
          <p:cNvPr id="5" name="Metin kutusu 4">
            <a:extLst>
              <a:ext uri="{FF2B5EF4-FFF2-40B4-BE49-F238E27FC236}">
                <a16:creationId xmlns:a16="http://schemas.microsoft.com/office/drawing/2014/main" id="{A81960E2-A521-17AB-2981-2D283B930743}"/>
              </a:ext>
            </a:extLst>
          </p:cNvPr>
          <p:cNvSpPr txBox="1"/>
          <p:nvPr/>
        </p:nvSpPr>
        <p:spPr>
          <a:xfrm>
            <a:off x="4789792" y="2415975"/>
            <a:ext cx="2127843" cy="707886"/>
          </a:xfrm>
          <a:prstGeom prst="rect">
            <a:avLst/>
          </a:prstGeom>
          <a:noFill/>
        </p:spPr>
        <p:txBody>
          <a:bodyPr wrap="square" rtlCol="0">
            <a:spAutoFit/>
          </a:bodyPr>
          <a:lstStyle/>
          <a:p>
            <a:r>
              <a:rPr lang="tr-TR" sz="2000" b="1" i="1" dirty="0">
                <a:solidFill>
                  <a:schemeClr val="bg1"/>
                </a:solidFill>
                <a:latin typeface="Monsterrat"/>
              </a:rPr>
              <a:t>Sabancı Merkez Cami</a:t>
            </a:r>
          </a:p>
        </p:txBody>
      </p:sp>
    </p:spTree>
    <p:extLst>
      <p:ext uri="{BB962C8B-B14F-4D97-AF65-F5344CB8AC3E}">
        <p14:creationId xmlns:p14="http://schemas.microsoft.com/office/powerpoint/2010/main" val="1174132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dana'da doğa harikası Akyatan Lagünü hem flamingoları hem de  fotoğrafseverleri ağırlıyor">
            <a:extLst>
              <a:ext uri="{FF2B5EF4-FFF2-40B4-BE49-F238E27FC236}">
                <a16:creationId xmlns:a16="http://schemas.microsoft.com/office/drawing/2014/main" id="{7C493BF8-2005-2EA8-761F-C5BC97F2E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34" y="1508676"/>
            <a:ext cx="3626458" cy="24007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oğa harikası lagünün göçmen misafirleri">
            <a:extLst>
              <a:ext uri="{FF2B5EF4-FFF2-40B4-BE49-F238E27FC236}">
                <a16:creationId xmlns:a16="http://schemas.microsoft.com/office/drawing/2014/main" id="{D566D122-90A4-0B99-5BB1-D0C38DE1C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34" y="4296397"/>
            <a:ext cx="3626458" cy="203988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23922D8-2DD1-EBF9-E719-811728BDC1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395" y="1508676"/>
            <a:ext cx="3447971" cy="229935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C7A7A85-9A59-8696-9F77-FFAC469C79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5395" y="4102894"/>
            <a:ext cx="3447969" cy="229935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F7F4833E-04DD-C2BB-8CF8-E7D47AF0D2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1578" y="1508675"/>
            <a:ext cx="3626456" cy="240071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2E9DFF5E-115A-811D-753B-AAB6223D44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577" y="4102894"/>
            <a:ext cx="3626455" cy="2404340"/>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9A351E5F-D450-66CC-F4D5-B6E6A0EE3B1C}"/>
              </a:ext>
            </a:extLst>
          </p:cNvPr>
          <p:cNvSpPr txBox="1"/>
          <p:nvPr/>
        </p:nvSpPr>
        <p:spPr>
          <a:xfrm>
            <a:off x="1086648" y="921615"/>
            <a:ext cx="2110429" cy="400110"/>
          </a:xfrm>
          <a:prstGeom prst="rect">
            <a:avLst/>
          </a:prstGeom>
          <a:noFill/>
        </p:spPr>
        <p:txBody>
          <a:bodyPr wrap="square" rtlCol="0">
            <a:spAutoFit/>
          </a:bodyPr>
          <a:lstStyle/>
          <a:p>
            <a:r>
              <a:rPr lang="tr-TR" sz="2000" b="1" i="1" dirty="0" err="1">
                <a:solidFill>
                  <a:schemeClr val="bg1"/>
                </a:solidFill>
                <a:latin typeface="Monsterrat"/>
              </a:rPr>
              <a:t>Akyatan</a:t>
            </a:r>
            <a:r>
              <a:rPr lang="tr-TR" sz="2000" b="1" i="1" dirty="0">
                <a:solidFill>
                  <a:schemeClr val="bg1"/>
                </a:solidFill>
                <a:latin typeface="Monsterrat"/>
              </a:rPr>
              <a:t> Lagünü</a:t>
            </a:r>
          </a:p>
        </p:txBody>
      </p:sp>
      <p:sp>
        <p:nvSpPr>
          <p:cNvPr id="3" name="Metin kutusu 2">
            <a:extLst>
              <a:ext uri="{FF2B5EF4-FFF2-40B4-BE49-F238E27FC236}">
                <a16:creationId xmlns:a16="http://schemas.microsoft.com/office/drawing/2014/main" id="{B9C5DA8C-2599-8773-684B-8B27F66E21AA}"/>
              </a:ext>
            </a:extLst>
          </p:cNvPr>
          <p:cNvSpPr txBox="1"/>
          <p:nvPr/>
        </p:nvSpPr>
        <p:spPr>
          <a:xfrm>
            <a:off x="5059589" y="915060"/>
            <a:ext cx="2335124" cy="400110"/>
          </a:xfrm>
          <a:prstGeom prst="rect">
            <a:avLst/>
          </a:prstGeom>
          <a:noFill/>
        </p:spPr>
        <p:txBody>
          <a:bodyPr wrap="square" rtlCol="0">
            <a:spAutoFit/>
          </a:bodyPr>
          <a:lstStyle/>
          <a:p>
            <a:r>
              <a:rPr lang="tr-TR" sz="2000" b="1" i="1" dirty="0" err="1">
                <a:solidFill>
                  <a:schemeClr val="bg1"/>
                </a:solidFill>
                <a:latin typeface="Monsterrat"/>
              </a:rPr>
              <a:t>Kapıkaya</a:t>
            </a:r>
            <a:r>
              <a:rPr lang="tr-TR" sz="2000" b="1" i="1" dirty="0">
                <a:solidFill>
                  <a:schemeClr val="bg1"/>
                </a:solidFill>
                <a:latin typeface="Monsterrat"/>
              </a:rPr>
              <a:t> Kanyonu</a:t>
            </a:r>
          </a:p>
        </p:txBody>
      </p:sp>
      <p:sp>
        <p:nvSpPr>
          <p:cNvPr id="4" name="Metin kutusu 3">
            <a:extLst>
              <a:ext uri="{FF2B5EF4-FFF2-40B4-BE49-F238E27FC236}">
                <a16:creationId xmlns:a16="http://schemas.microsoft.com/office/drawing/2014/main" id="{323F5183-D16E-FACA-F4BB-B3A6AA47BF39}"/>
              </a:ext>
            </a:extLst>
          </p:cNvPr>
          <p:cNvSpPr txBox="1"/>
          <p:nvPr/>
        </p:nvSpPr>
        <p:spPr>
          <a:xfrm>
            <a:off x="9398913" y="915060"/>
            <a:ext cx="2209991" cy="400110"/>
          </a:xfrm>
          <a:prstGeom prst="rect">
            <a:avLst/>
          </a:prstGeom>
          <a:noFill/>
        </p:spPr>
        <p:txBody>
          <a:bodyPr wrap="square" rtlCol="0">
            <a:spAutoFit/>
          </a:bodyPr>
          <a:lstStyle/>
          <a:p>
            <a:r>
              <a:rPr lang="tr-TR" sz="2000" b="1" i="1" dirty="0">
                <a:solidFill>
                  <a:schemeClr val="bg1"/>
                </a:solidFill>
                <a:latin typeface="Monsterrat"/>
              </a:rPr>
              <a:t>Atatürk Evi Müzesi</a:t>
            </a:r>
          </a:p>
        </p:txBody>
      </p:sp>
    </p:spTree>
    <p:extLst>
      <p:ext uri="{BB962C8B-B14F-4D97-AF65-F5344CB8AC3E}">
        <p14:creationId xmlns:p14="http://schemas.microsoft.com/office/powerpoint/2010/main" val="209236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B85C701-89F9-B111-F5EF-50B1D8B00549}"/>
              </a:ext>
            </a:extLst>
          </p:cNvPr>
          <p:cNvSpPr txBox="1"/>
          <p:nvPr/>
        </p:nvSpPr>
        <p:spPr>
          <a:xfrm>
            <a:off x="503584" y="398911"/>
            <a:ext cx="3193772" cy="646331"/>
          </a:xfrm>
          <a:prstGeom prst="rect">
            <a:avLst/>
          </a:prstGeom>
          <a:noFill/>
        </p:spPr>
        <p:txBody>
          <a:bodyPr wrap="square" rtlCol="0">
            <a:spAutoFit/>
          </a:bodyPr>
          <a:lstStyle/>
          <a:p>
            <a:r>
              <a:rPr lang="tr-TR" sz="3600" b="1" dirty="0">
                <a:solidFill>
                  <a:schemeClr val="bg1"/>
                </a:solidFill>
                <a:effectLst>
                  <a:outerShdw blurRad="38100" dist="38100" dir="2700000" algn="tl">
                    <a:srgbClr val="000000">
                      <a:alpha val="43137"/>
                    </a:srgbClr>
                  </a:outerShdw>
                </a:effectLst>
                <a:latin typeface="Monsterrat"/>
              </a:rPr>
              <a:t>Mutfak Kültürü</a:t>
            </a:r>
          </a:p>
        </p:txBody>
      </p:sp>
      <p:cxnSp>
        <p:nvCxnSpPr>
          <p:cNvPr id="4" name="Düz Bağlayıcı 3">
            <a:extLst>
              <a:ext uri="{FF2B5EF4-FFF2-40B4-BE49-F238E27FC236}">
                <a16:creationId xmlns:a16="http://schemas.microsoft.com/office/drawing/2014/main" id="{908310BA-F0D8-9782-5977-5475A0157599}"/>
              </a:ext>
            </a:extLst>
          </p:cNvPr>
          <p:cNvCxnSpPr/>
          <p:nvPr/>
        </p:nvCxnSpPr>
        <p:spPr>
          <a:xfrm>
            <a:off x="6003234" y="0"/>
            <a:ext cx="0" cy="6858000"/>
          </a:xfrm>
          <a:prstGeom prst="line">
            <a:avLst/>
          </a:prstGeom>
          <a:ln w="38100">
            <a:solidFill>
              <a:schemeClr val="bg1"/>
            </a:solidFill>
          </a:ln>
          <a:effectLst>
            <a:outerShdw blurRad="50800" dist="38100" dir="5400000" algn="t"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sp>
        <p:nvSpPr>
          <p:cNvPr id="5" name="Metin kutusu 4">
            <a:extLst>
              <a:ext uri="{FF2B5EF4-FFF2-40B4-BE49-F238E27FC236}">
                <a16:creationId xmlns:a16="http://schemas.microsoft.com/office/drawing/2014/main" id="{ECB4EEDA-8F5D-FA3F-8AF3-E05063EC5408}"/>
              </a:ext>
            </a:extLst>
          </p:cNvPr>
          <p:cNvSpPr txBox="1"/>
          <p:nvPr/>
        </p:nvSpPr>
        <p:spPr>
          <a:xfrm>
            <a:off x="6440556" y="398910"/>
            <a:ext cx="1616764" cy="646331"/>
          </a:xfrm>
          <a:prstGeom prst="rect">
            <a:avLst/>
          </a:prstGeom>
          <a:noFill/>
        </p:spPr>
        <p:txBody>
          <a:bodyPr wrap="square" rtlCol="0">
            <a:spAutoFit/>
          </a:bodyPr>
          <a:lstStyle/>
          <a:p>
            <a:r>
              <a:rPr lang="tr-TR" sz="3600" b="1" dirty="0">
                <a:solidFill>
                  <a:schemeClr val="bg1"/>
                </a:solidFill>
                <a:effectLst>
                  <a:outerShdw blurRad="38100" dist="38100" dir="2700000" algn="tl">
                    <a:srgbClr val="000000">
                      <a:alpha val="43137"/>
                    </a:srgbClr>
                  </a:outerShdw>
                </a:effectLst>
                <a:latin typeface="Monsterrat"/>
              </a:rPr>
              <a:t>Eğitim</a:t>
            </a:r>
          </a:p>
        </p:txBody>
      </p:sp>
      <p:sp>
        <p:nvSpPr>
          <p:cNvPr id="7" name="Metin kutusu 6">
            <a:extLst>
              <a:ext uri="{FF2B5EF4-FFF2-40B4-BE49-F238E27FC236}">
                <a16:creationId xmlns:a16="http://schemas.microsoft.com/office/drawing/2014/main" id="{6C6B6010-6FB0-055C-5E7E-DFA09F4C1C04}"/>
              </a:ext>
            </a:extLst>
          </p:cNvPr>
          <p:cNvSpPr txBox="1"/>
          <p:nvPr/>
        </p:nvSpPr>
        <p:spPr>
          <a:xfrm>
            <a:off x="477079" y="1349203"/>
            <a:ext cx="4253946" cy="1477328"/>
          </a:xfrm>
          <a:prstGeom prst="rect">
            <a:avLst/>
          </a:prstGeom>
          <a:noFill/>
        </p:spPr>
        <p:txBody>
          <a:bodyPr wrap="square">
            <a:spAutoFit/>
          </a:bodyPr>
          <a:lstStyle/>
          <a:p>
            <a:r>
              <a:rPr lang="tr-TR" b="0" i="0" dirty="0">
                <a:solidFill>
                  <a:schemeClr val="bg1"/>
                </a:solidFill>
                <a:effectLst/>
                <a:latin typeface="Söhne"/>
              </a:rPr>
              <a:t>Adana'nın mutfak kültürü, Adana kebap, baharatlı ve lezzetli et yemeklerinin bir temsilcisidir. Ayrıca, yöresel yemekler arasında şalgam suyu ve Adana simidi gibi özgün tatlar da bulunur. </a:t>
            </a:r>
            <a:endParaRPr lang="tr-TR" dirty="0">
              <a:solidFill>
                <a:schemeClr val="bg1"/>
              </a:solidFill>
            </a:endParaRPr>
          </a:p>
        </p:txBody>
      </p:sp>
      <p:sp>
        <p:nvSpPr>
          <p:cNvPr id="9" name="Metin kutusu 8">
            <a:extLst>
              <a:ext uri="{FF2B5EF4-FFF2-40B4-BE49-F238E27FC236}">
                <a16:creationId xmlns:a16="http://schemas.microsoft.com/office/drawing/2014/main" id="{2EA7DA2B-1DF6-212A-733E-FA1DA88E07B5}"/>
              </a:ext>
            </a:extLst>
          </p:cNvPr>
          <p:cNvSpPr txBox="1"/>
          <p:nvPr/>
        </p:nvSpPr>
        <p:spPr>
          <a:xfrm>
            <a:off x="6440556" y="1210704"/>
            <a:ext cx="4386468" cy="1754326"/>
          </a:xfrm>
          <a:prstGeom prst="rect">
            <a:avLst/>
          </a:prstGeom>
          <a:noFill/>
        </p:spPr>
        <p:txBody>
          <a:bodyPr wrap="square">
            <a:spAutoFit/>
          </a:bodyPr>
          <a:lstStyle/>
          <a:p>
            <a:r>
              <a:rPr lang="tr-TR" b="1" i="0" dirty="0">
                <a:solidFill>
                  <a:schemeClr val="bg1"/>
                </a:solidFill>
                <a:effectLst/>
                <a:latin typeface="Söhne"/>
              </a:rPr>
              <a:t>Çukurova Üniversitesi:</a:t>
            </a:r>
            <a:r>
              <a:rPr lang="tr-TR" b="0" i="0" dirty="0">
                <a:solidFill>
                  <a:schemeClr val="bg1"/>
                </a:solidFill>
                <a:effectLst/>
                <a:latin typeface="Söhne"/>
              </a:rPr>
              <a:t> Adana'nın en büyük ve önde gelen üniversitesidir. Farklı fakültelerde ve bölümlerde geniş bir eğitim yelpazesi sunar. Çukurova Üniversitesi, aynı zamanda araştırma ve bilimsel çalışmalara da büyük önem verir.</a:t>
            </a:r>
            <a:endParaRPr lang="tr-TR" dirty="0">
              <a:solidFill>
                <a:schemeClr val="bg1"/>
              </a:solidFill>
            </a:endParaRPr>
          </a:p>
        </p:txBody>
      </p:sp>
      <p:pic>
        <p:nvPicPr>
          <p:cNvPr id="6146" name="Picture 2" descr="Adana Kebap - Tarifi">
            <a:extLst>
              <a:ext uri="{FF2B5EF4-FFF2-40B4-BE49-F238E27FC236}">
                <a16:creationId xmlns:a16="http://schemas.microsoft.com/office/drawing/2014/main" id="{80B19AA3-7775-CD89-1D10-E29ED2ED3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9" y="3393881"/>
            <a:ext cx="3178152" cy="211491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Çukurova Üniversitesi | Adana">
            <a:extLst>
              <a:ext uri="{FF2B5EF4-FFF2-40B4-BE49-F238E27FC236}">
                <a16:creationId xmlns:a16="http://schemas.microsoft.com/office/drawing/2014/main" id="{F518A788-70DE-673C-CFA1-3361D7F7C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197" y="2965030"/>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üniversite inceleme on X: &quot;ÇUKUROVA ÜNİVERSİTESİ Öğrenci sayısı: 44.403  Puan: 8.5/10 20.000.000 m² alana kurulu göl manzarası ile şehirden uzak  tatil köyü misalı eğitim yuvası.Göl kenarında harika piknik alanları,  trekking alanları, her">
            <a:extLst>
              <a:ext uri="{FF2B5EF4-FFF2-40B4-BE49-F238E27FC236}">
                <a16:creationId xmlns:a16="http://schemas.microsoft.com/office/drawing/2014/main" id="{F81A5A88-A19A-EA03-E149-82B3AFD6F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0556" y="4691190"/>
            <a:ext cx="3400816" cy="191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45755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240</Words>
  <Application>Microsoft Office PowerPoint</Application>
  <PresentationFormat>Geniş ekran</PresentationFormat>
  <Paragraphs>32</Paragraphs>
  <Slides>10</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10</vt:i4>
      </vt:variant>
    </vt:vector>
  </HeadingPairs>
  <TitlesOfParts>
    <vt:vector size="17" baseType="lpstr">
      <vt:lpstr>Arial</vt:lpstr>
      <vt:lpstr>Calibri</vt:lpstr>
      <vt:lpstr>Calibri Light</vt:lpstr>
      <vt:lpstr>Monsterrat</vt:lpstr>
      <vt:lpstr>Söhne</vt:lpstr>
      <vt:lpstr>Wingdings</vt:lpstr>
      <vt:lpstr>Office Teması</vt:lpstr>
      <vt:lpstr>ADANA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ADANA</dc:title>
  <dc:creator>Emre Karaduman</dc:creator>
  <cp:lastModifiedBy>Emre Karaduman</cp:lastModifiedBy>
  <cp:revision>3</cp:revision>
  <dcterms:created xsi:type="dcterms:W3CDTF">2023-10-24T20:25:10Z</dcterms:created>
  <dcterms:modified xsi:type="dcterms:W3CDTF">2023-10-24T21:25:13Z</dcterms:modified>
</cp:coreProperties>
</file>